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5"/>
  </p:notesMasterIdLst>
  <p:handoutMasterIdLst>
    <p:handoutMasterId r:id="rId66"/>
  </p:handoutMasterIdLst>
  <p:sldIdLst>
    <p:sldId id="570" r:id="rId2"/>
    <p:sldId id="711" r:id="rId3"/>
    <p:sldId id="791" r:id="rId4"/>
    <p:sldId id="781" r:id="rId5"/>
    <p:sldId id="793" r:id="rId6"/>
    <p:sldId id="794" r:id="rId7"/>
    <p:sldId id="797" r:id="rId8"/>
    <p:sldId id="795" r:id="rId9"/>
    <p:sldId id="796" r:id="rId10"/>
    <p:sldId id="798" r:id="rId11"/>
    <p:sldId id="799" r:id="rId12"/>
    <p:sldId id="804" r:id="rId13"/>
    <p:sldId id="802" r:id="rId14"/>
    <p:sldId id="805" r:id="rId15"/>
    <p:sldId id="806" r:id="rId16"/>
    <p:sldId id="807" r:id="rId17"/>
    <p:sldId id="808" r:id="rId18"/>
    <p:sldId id="809" r:id="rId19"/>
    <p:sldId id="816" r:id="rId20"/>
    <p:sldId id="817" r:id="rId21"/>
    <p:sldId id="818" r:id="rId22"/>
    <p:sldId id="814" r:id="rId23"/>
    <p:sldId id="819" r:id="rId24"/>
    <p:sldId id="820" r:id="rId25"/>
    <p:sldId id="821" r:id="rId26"/>
    <p:sldId id="822" r:id="rId27"/>
    <p:sldId id="823" r:id="rId28"/>
    <p:sldId id="824" r:id="rId29"/>
    <p:sldId id="825" r:id="rId30"/>
    <p:sldId id="826" r:id="rId31"/>
    <p:sldId id="827" r:id="rId32"/>
    <p:sldId id="831" r:id="rId33"/>
    <p:sldId id="832" r:id="rId34"/>
    <p:sldId id="833" r:id="rId35"/>
    <p:sldId id="834" r:id="rId36"/>
    <p:sldId id="835" r:id="rId37"/>
    <p:sldId id="828" r:id="rId38"/>
    <p:sldId id="829" r:id="rId39"/>
    <p:sldId id="830" r:id="rId40"/>
    <p:sldId id="836" r:id="rId41"/>
    <p:sldId id="848" r:id="rId42"/>
    <p:sldId id="849" r:id="rId43"/>
    <p:sldId id="850" r:id="rId44"/>
    <p:sldId id="851" r:id="rId45"/>
    <p:sldId id="852" r:id="rId46"/>
    <p:sldId id="853" r:id="rId47"/>
    <p:sldId id="854" r:id="rId48"/>
    <p:sldId id="855" r:id="rId49"/>
    <p:sldId id="856" r:id="rId50"/>
    <p:sldId id="857" r:id="rId51"/>
    <p:sldId id="859" r:id="rId52"/>
    <p:sldId id="860" r:id="rId53"/>
    <p:sldId id="861" r:id="rId54"/>
    <p:sldId id="862" r:id="rId55"/>
    <p:sldId id="864" r:id="rId56"/>
    <p:sldId id="865" r:id="rId57"/>
    <p:sldId id="866" r:id="rId58"/>
    <p:sldId id="867" r:id="rId59"/>
    <p:sldId id="868" r:id="rId60"/>
    <p:sldId id="869" r:id="rId61"/>
    <p:sldId id="870" r:id="rId62"/>
    <p:sldId id="460" r:id="rId63"/>
    <p:sldId id="333" r:id="rId64"/>
  </p:sldIdLst>
  <p:sldSz cx="9144000" cy="6858000" type="screen4x3"/>
  <p:notesSz cx="6881813" cy="9296400"/>
  <p:custDataLst>
    <p:tags r:id="rId6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FC2"/>
    <a:srgbClr val="FF3300"/>
    <a:srgbClr val="FFFFFF"/>
    <a:srgbClr val="9BCC00"/>
    <a:srgbClr val="9ED000"/>
    <a:srgbClr val="F4FCD8"/>
    <a:srgbClr val="E8FFC8"/>
    <a:srgbClr val="FAF7C8"/>
    <a:srgbClr val="FAF8C8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61" autoAdjust="0"/>
    <p:restoredTop sz="94468" autoAdjust="0"/>
  </p:normalViewPr>
  <p:slideViewPr>
    <p:cSldViewPr>
      <p:cViewPr varScale="1">
        <p:scale>
          <a:sx n="70" d="100"/>
          <a:sy n="70" d="100"/>
        </p:scale>
        <p:origin x="12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9/24/2015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9/24/2015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03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71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50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448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1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848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865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1537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93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nject.org/" TargetMode="External"/><Relationship Id="rId2" Type="http://schemas.openxmlformats.org/officeDocument/2006/relationships/hyperlink" Target="http://docs.structuremap.net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0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1524000"/>
            <a:ext cx="8534400" cy="1524000"/>
          </a:xfrm>
        </p:spPr>
        <p:txBody>
          <a:bodyPr/>
          <a:lstStyle/>
          <a:p>
            <a:r>
              <a:rPr lang="en-US" dirty="0" smtClean="0"/>
              <a:t>SOLID and Other 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SOLID, DRY, YAGNI, KISS</a:t>
            </a:r>
            <a:endParaRPr lang="en-US" dirty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152400"/>
            <a:ext cx="1737270" cy="189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exceednutrition.com/wp-content/uploads/2013/01/what_is_viral_marketing-principles_id18432651_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90370">
            <a:off x="461434" y="729328"/>
            <a:ext cx="1981200" cy="131014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re8ivethought.s3.amazonaws.com/images/solid/SOLID-sma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4269147"/>
            <a:ext cx="3131063" cy="25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romance-o-matic.com/wp-content/uploads/2013/10/kiss-lip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85" y="3458464"/>
            <a:ext cx="1737498" cy="146439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7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High-Quality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9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Open/Closed Principle</a:t>
            </a:r>
            <a:endParaRPr lang="en-US" dirty="0"/>
          </a:p>
        </p:txBody>
      </p:sp>
      <p:pic>
        <p:nvPicPr>
          <p:cNvPr id="2" name="Picture 2" descr="http://www.codeproject.com/KB/architecture/SOLIDPrinciplesInOOD/dggn8fwf_26f24cwpgj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67" y="2514600"/>
            <a:ext cx="4762500" cy="3514726"/>
          </a:xfrm>
          <a:prstGeom prst="roundRect">
            <a:avLst>
              <a:gd name="adj" fmla="val 121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2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066800"/>
            <a:ext cx="800100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Open / Closed Principle states that software entities (classes, modules, functions, etc.) should be open for extension, but closed for modification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2971800"/>
            <a:ext cx="8686800" cy="579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Open to Extension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New behavior can be added in the future </a:t>
            </a:r>
            <a:endParaRPr lang="en-US" dirty="0" smtClean="0"/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Closed to Modification </a:t>
            </a:r>
            <a:endParaRPr lang="en-US" b="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Changes to source or binary code are not required 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8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OCP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Change behavior without changing code?!</a:t>
            </a:r>
          </a:p>
          <a:p>
            <a:pPr lvl="1"/>
            <a:r>
              <a:rPr lang="en-US" dirty="0" smtClean="0"/>
              <a:t>Rely on abstractions, not implementations</a:t>
            </a:r>
          </a:p>
          <a:p>
            <a:pPr lvl="1"/>
            <a:r>
              <a:rPr lang="en-US" dirty="0" smtClean="0"/>
              <a:t>Do not limit the variety of implementations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.NET</a:t>
            </a:r>
          </a:p>
          <a:p>
            <a:pPr lvl="1"/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Abstract Classes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 procedural code</a:t>
            </a:r>
          </a:p>
          <a:p>
            <a:pPr lvl="1"/>
            <a:r>
              <a:rPr lang="en-US" dirty="0" smtClean="0"/>
              <a:t>Use parameters</a:t>
            </a:r>
            <a:endParaRPr lang="en-US" dirty="0"/>
          </a:p>
          <a:p>
            <a:pPr lvl="1"/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074" name="Picture 2" descr="http://www.myfacewhen.net/uploads/266-johnny-dep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33800"/>
            <a:ext cx="3332215" cy="183938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65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58333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Each change requires re-testing (possible bugs)</a:t>
            </a:r>
          </a:p>
          <a:p>
            <a:pPr lvl="1"/>
            <a:r>
              <a:rPr lang="en-US" dirty="0" smtClean="0"/>
              <a:t>Cascading changes through modules</a:t>
            </a:r>
          </a:p>
          <a:p>
            <a:pPr lvl="1"/>
            <a:r>
              <a:rPr lang="en-US" dirty="0" smtClean="0"/>
              <a:t>Logic depends on conditional statements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New classes (nothing depends on them yet)</a:t>
            </a:r>
          </a:p>
          <a:p>
            <a:pPr lvl="1"/>
            <a:r>
              <a:rPr lang="en-US" dirty="0" smtClean="0"/>
              <a:t>New classes (no legacy coupling)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4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Three approaches to achieve OCP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Parameters</a:t>
            </a:r>
          </a:p>
          <a:p>
            <a:pPr lvl="2"/>
            <a:r>
              <a:rPr lang="en-US" dirty="0" smtClean="0"/>
              <a:t>Pass delegates / callbacks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Inheritance</a:t>
            </a:r>
            <a:r>
              <a:rPr lang="en-US" dirty="0" smtClean="0"/>
              <a:t> / 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Template Method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Child types override behavior of a base class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Composition </a:t>
            </a:r>
            <a:r>
              <a:rPr lang="en-US" dirty="0"/>
              <a:t>/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Strategy </a:t>
            </a:r>
            <a:r>
              <a:rPr lang="en-US" dirty="0" smtClean="0"/>
              <a:t>pattern</a:t>
            </a:r>
          </a:p>
          <a:p>
            <a:pPr lvl="2"/>
            <a:r>
              <a:rPr lang="en-US" dirty="0" smtClean="0"/>
              <a:t>Client code depends on abstraction</a:t>
            </a:r>
          </a:p>
          <a:p>
            <a:pPr lvl="2"/>
            <a:r>
              <a:rPr lang="en-US" dirty="0" smtClean="0"/>
              <a:t>"Plug in" model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122" name="Picture 2" descr="http://static.tvtropes.org/pmwiki/pub/images/The_Three_Caballero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549">
            <a:off x="6589330" y="1103453"/>
            <a:ext cx="2257818" cy="176312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50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When to apply OCP?</a:t>
            </a:r>
          </a:p>
          <a:p>
            <a:pPr lvl="1"/>
            <a:r>
              <a:rPr lang="en-US" dirty="0" smtClean="0"/>
              <a:t>Experience tell you</a:t>
            </a:r>
          </a:p>
          <a:p>
            <a:pPr lvl="1"/>
            <a:r>
              <a:rPr lang="en-US" dirty="0" smtClean="0"/>
              <a:t>"Fool me once, shame on you" </a:t>
            </a:r>
          </a:p>
          <a:p>
            <a:pPr lvl="2"/>
            <a:r>
              <a:rPr lang="en-US" dirty="0" smtClean="0"/>
              <a:t>Don't apply OCP at first</a:t>
            </a:r>
          </a:p>
          <a:p>
            <a:pPr lvl="2"/>
            <a:r>
              <a:rPr lang="en-US" dirty="0" smtClean="0"/>
              <a:t>If module changes once, accept it</a:t>
            </a:r>
          </a:p>
          <a:p>
            <a:pPr lvl="2"/>
            <a:r>
              <a:rPr lang="en-US" dirty="0" smtClean="0"/>
              <a:t>If it changes a second time, refactor for OCP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OCP add complexity to design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(</a:t>
            </a:r>
            <a:r>
              <a:rPr lang="en-US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TANSTAAFL)</a:t>
            </a:r>
            <a:endParaRPr lang="en-US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design can be closed against all changes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146" name="Picture 2" descr="http://beyondplm.com/wp-content/uploads/2012/04/complexity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278467"/>
            <a:ext cx="2457451" cy="18478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71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Open / Closed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5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pic>
        <p:nvPicPr>
          <p:cNvPr id="11266" name="Picture 2" descr="http://tomdalling.com/wp-content/uploads/LS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14600"/>
            <a:ext cx="4495800" cy="3603666"/>
          </a:xfrm>
          <a:prstGeom prst="roundRect">
            <a:avLst>
              <a:gd name="adj" fmla="val 284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7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 err="1"/>
              <a:t>Liskov</a:t>
            </a:r>
            <a:r>
              <a:rPr lang="en-US" sz="2400" b="1" i="1" dirty="0"/>
              <a:t> Substitution Principle states that Subtypes must be substitutable for their base types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" y="3429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Substitutability – child classes must not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Remove base class behavior</a:t>
            </a:r>
            <a:endParaRPr lang="en-US" dirty="0"/>
          </a:p>
          <a:p>
            <a:pPr lvl="1"/>
            <a:r>
              <a:rPr lang="en-US" dirty="0" smtClean="0"/>
              <a:t>Violate base class invariants</a:t>
            </a:r>
            <a:endParaRPr lang="en-US" dirty="0"/>
          </a:p>
        </p:txBody>
      </p:sp>
      <p:pic>
        <p:nvPicPr>
          <p:cNvPr id="12290" name="Picture 2" descr="http://4.bp.blogspot.com/-giqavEqnZIE/T1PaGGcpIMI/AAAAAAAAAMI/HSJd7dcARak/s1600/liskovabstrac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200" y="4411133"/>
            <a:ext cx="2590800" cy="1853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0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939800"/>
            <a:ext cx="8458200" cy="5537200"/>
          </a:xfrm>
        </p:spPr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Normal OOP inheritance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IS-A relationship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Liskov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Substitution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inheritance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800"/>
              </a:spcBef>
              <a:spcAft>
                <a:spcPts val="1800"/>
              </a:spcAft>
            </a:pPr>
            <a:r>
              <a:rPr lang="en-US" dirty="0" smtClean="0"/>
              <a:t>IS-SUBSTITUTABLE-FOR</a:t>
            </a:r>
            <a:endParaRPr lang="en-US" dirty="0"/>
          </a:p>
        </p:txBody>
      </p:sp>
      <p:pic>
        <p:nvPicPr>
          <p:cNvPr id="13314" name="Picture 2" descr="http://www.fm-base.co.uk/forum/attachments/football-manager-2013-discussion/337841-substitution-bug-pointless-500x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191000"/>
            <a:ext cx="2514600" cy="2011680"/>
          </a:xfrm>
          <a:prstGeom prst="roundRect">
            <a:avLst>
              <a:gd name="adj" fmla="val 49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91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SOLID</a:t>
            </a:r>
            <a:r>
              <a:rPr lang="en-US" dirty="0" smtClean="0"/>
              <a:t> Principles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SRP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Single </a:t>
            </a:r>
            <a:r>
              <a:rPr lang="en-US" dirty="0" smtClean="0"/>
              <a:t>Responsibility Principle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OCP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Open/Closed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LSP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 err="1">
                <a:solidFill>
                  <a:srgbClr val="F5FFC2"/>
                </a:solidFill>
              </a:rPr>
              <a:t>Liskov</a:t>
            </a:r>
            <a:r>
              <a:rPr lang="en-US" dirty="0">
                <a:solidFill>
                  <a:srgbClr val="F5FFC2"/>
                </a:solidFill>
              </a:rPr>
              <a:t> </a:t>
            </a:r>
            <a:r>
              <a:rPr lang="en-US" dirty="0" smtClean="0">
                <a:solidFill>
                  <a:srgbClr val="F5FFC2"/>
                </a:solidFill>
              </a:rPr>
              <a:t>Substitution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Interface </a:t>
            </a:r>
            <a:r>
              <a:rPr lang="en-US" dirty="0" smtClean="0">
                <a:solidFill>
                  <a:srgbClr val="F5FFC2"/>
                </a:solidFill>
              </a:rPr>
              <a:t>Segregation </a:t>
            </a:r>
            <a:r>
              <a:rPr lang="en-US" dirty="0">
                <a:solidFill>
                  <a:srgbClr val="F5FFC2"/>
                </a:solidFill>
              </a:rPr>
              <a:t>P</a:t>
            </a:r>
            <a:r>
              <a:rPr lang="en-US" dirty="0" smtClean="0">
                <a:solidFill>
                  <a:srgbClr val="F5FFC2"/>
                </a:solidFill>
              </a:rPr>
              <a:t>rinciple</a:t>
            </a:r>
          </a:p>
          <a:p>
            <a:pPr lvl="1"/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DIP</a:t>
            </a:r>
            <a:r>
              <a:rPr lang="en-US" dirty="0">
                <a:solidFill>
                  <a:srgbClr val="F5FFC2"/>
                </a:solidFill>
              </a:rPr>
              <a:t> –</a:t>
            </a:r>
            <a:r>
              <a:rPr lang="en-US" dirty="0" smtClean="0">
                <a:solidFill>
                  <a:srgbClr val="F5FFC2"/>
                </a:solidFill>
              </a:rPr>
              <a:t> </a:t>
            </a:r>
            <a:r>
              <a:rPr lang="en-US" dirty="0">
                <a:solidFill>
                  <a:srgbClr val="F5FFC2"/>
                </a:solidFill>
              </a:rPr>
              <a:t>Dependency </a:t>
            </a:r>
            <a:r>
              <a:rPr lang="en-US" dirty="0" smtClean="0">
                <a:solidFill>
                  <a:srgbClr val="F5FFC2"/>
                </a:solidFill>
              </a:rPr>
              <a:t>Inversion Principle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DRY</a:t>
            </a:r>
            <a:r>
              <a:rPr lang="en-US" dirty="0" smtClean="0"/>
              <a:t> – Don't Repeat Yourself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YAGNI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You </a:t>
            </a:r>
            <a:r>
              <a:rPr lang="en-US" dirty="0" smtClean="0"/>
              <a:t>Aren't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</a:p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KISS</a:t>
            </a:r>
            <a:r>
              <a:rPr lang="en-US" dirty="0"/>
              <a:t> –</a:t>
            </a:r>
            <a:r>
              <a:rPr lang="en-US" dirty="0" smtClean="0"/>
              <a:t> </a:t>
            </a:r>
            <a:r>
              <a:rPr lang="en-US" dirty="0"/>
              <a:t>Keep </a:t>
            </a:r>
            <a:r>
              <a:rPr lang="en-US" dirty="0" smtClean="0"/>
              <a:t>It Simple</a:t>
            </a:r>
            <a:r>
              <a:rPr lang="en-US" dirty="0"/>
              <a:t>, </a:t>
            </a:r>
            <a:r>
              <a:rPr lang="en-US" dirty="0" smtClean="0"/>
              <a:t>Stupid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146" name="Picture 2" descr="C:\PROJECTS\QA-Academy\LOCAL_FILES\Oleg_IMAGES_Archive\FREQUENTLY USED\CONTENT Slide\libra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981200"/>
            <a:ext cx="16891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46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The problem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Polymorphism break</a:t>
            </a:r>
          </a:p>
          <a:p>
            <a:pPr lvl="1"/>
            <a:r>
              <a:rPr lang="en-US" dirty="0" smtClean="0"/>
              <a:t>Client code expectations</a:t>
            </a:r>
          </a:p>
          <a:p>
            <a:pPr lvl="1"/>
            <a:r>
              <a:rPr lang="en-US" dirty="0" smtClean="0"/>
              <a:t>"Fixing" by adding if-then – nightmare (OCP)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Type checking for different methods</a:t>
            </a:r>
          </a:p>
          <a:p>
            <a:pPr lvl="1"/>
            <a:r>
              <a:rPr lang="en-US" dirty="0" smtClean="0"/>
              <a:t>Not implemented overridden methods</a:t>
            </a:r>
          </a:p>
          <a:p>
            <a:pPr lvl="1"/>
            <a:r>
              <a:rPr lang="en-US" dirty="0" smtClean="0"/>
              <a:t>Virtual methods in constructor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LSP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"Tell, Don't Ask"</a:t>
            </a:r>
          </a:p>
          <a:p>
            <a:pPr lvl="2"/>
            <a:r>
              <a:rPr lang="en-US" dirty="0" smtClean="0"/>
              <a:t>Don’t ask for types</a:t>
            </a:r>
          </a:p>
          <a:p>
            <a:pPr lvl="2"/>
            <a:r>
              <a:rPr lang="en-US" dirty="0" smtClean="0"/>
              <a:t>Tell the object what to do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Refactoring to base class</a:t>
            </a:r>
          </a:p>
          <a:p>
            <a:pPr lvl="2"/>
            <a:r>
              <a:rPr lang="en-US" dirty="0" smtClean="0"/>
              <a:t>Common functionality</a:t>
            </a:r>
          </a:p>
          <a:p>
            <a:pPr lvl="2"/>
            <a:r>
              <a:rPr lang="en-US" dirty="0" smtClean="0"/>
              <a:t>Introduce third class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www.datarecovery.uk.com/wp-content/uploads/2011/12/solutions-turnke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767">
            <a:off x="5943600" y="1201947"/>
            <a:ext cx="2540000" cy="1905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jksecurity.com/wp-content/uploads/2013/08/Soluti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12406">
            <a:off x="5257800" y="4191000"/>
            <a:ext cx="3442112" cy="2209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50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err="1" smtClean="0"/>
              <a:t>Liskov</a:t>
            </a:r>
            <a:r>
              <a:rPr lang="en-US" dirty="0" smtClean="0"/>
              <a:t> Substitution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02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pic>
        <p:nvPicPr>
          <p:cNvPr id="2050" name="Picture 2" descr="http://www.codeproject.com/KB/architecture/SOLIDPrinciplesInOOD/dggn8fwf_33cq6mtncq_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495800" cy="3343240"/>
          </a:xfrm>
          <a:prstGeom prst="roundRect">
            <a:avLst>
              <a:gd name="adj" fmla="val 241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76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1471262"/>
            <a:ext cx="80010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Interface Segregation Principle states that Clients should not be forced to depend on methods they do not use</a:t>
            </a:r>
            <a:r>
              <a:rPr lang="en-US" sz="2400" b="1" i="1" dirty="0" smtClean="0"/>
              <a:t>."</a:t>
            </a:r>
            <a:endParaRPr lang="en-US" sz="2400" b="1" i="1" dirty="0"/>
          </a:p>
          <a:p>
            <a:pPr algn="r"/>
            <a:r>
              <a:rPr lang="en-US" sz="2400" b="1" dirty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3353931"/>
            <a:ext cx="4648200" cy="3045737"/>
          </a:xfrm>
        </p:spPr>
        <p:txBody>
          <a:bodyPr/>
          <a:lstStyle/>
          <a:p>
            <a:r>
              <a:rPr lang="en-US" dirty="0" smtClean="0"/>
              <a:t>Prefer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small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cohesive</a:t>
            </a:r>
            <a:r>
              <a:rPr lang="en-US" dirty="0" smtClean="0"/>
              <a:t> interfaces</a:t>
            </a:r>
            <a:endParaRPr lang="en-US" dirty="0"/>
          </a:p>
          <a:p>
            <a:r>
              <a:rPr lang="en-US" dirty="0" smtClean="0"/>
              <a:t>Divide "fat" interfaces into smaller ones</a:t>
            </a:r>
            <a:endParaRPr lang="en-US" dirty="0"/>
          </a:p>
        </p:txBody>
      </p:sp>
      <p:pic>
        <p:nvPicPr>
          <p:cNvPr id="4098" name="Picture 2" descr="http://fergusonvalues.com/wp-content/uploads/2012/03/Woman-man-on-separate-benche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3353931"/>
            <a:ext cx="3251200" cy="2438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54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Interface is: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The interface type</a:t>
            </a:r>
          </a:p>
          <a:p>
            <a:pPr lvl="1"/>
            <a:r>
              <a:rPr lang="en-US" dirty="0" smtClean="0"/>
              <a:t>All public members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Having "fat" interfaces leads to:</a:t>
            </a:r>
          </a:p>
          <a:p>
            <a:pPr lvl="1"/>
            <a:r>
              <a:rPr lang="en-US" dirty="0" smtClean="0"/>
              <a:t>Classes having methods they do not need</a:t>
            </a:r>
          </a:p>
          <a:p>
            <a:pPr lvl="1"/>
            <a:r>
              <a:rPr lang="en-US" dirty="0" smtClean="0"/>
              <a:t>Increasing coupling</a:t>
            </a:r>
          </a:p>
          <a:p>
            <a:pPr lvl="1"/>
            <a:r>
              <a:rPr lang="en-US" dirty="0" smtClean="0"/>
              <a:t>Reduced flexibility</a:t>
            </a:r>
          </a:p>
          <a:p>
            <a:pPr lvl="1"/>
            <a:r>
              <a:rPr lang="en-US" dirty="0" smtClean="0"/>
              <a:t>Reduced maintainability</a:t>
            </a:r>
            <a:endParaRPr lang="en-US" dirty="0"/>
          </a:p>
        </p:txBody>
      </p:sp>
      <p:pic>
        <p:nvPicPr>
          <p:cNvPr id="5122" name="Picture 2" descr="http://www.myessentia.com/blog/wp-content/uploads/2012/09/a.aaa-Too-Fat-Ca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114800"/>
            <a:ext cx="3195420" cy="2318122"/>
          </a:xfrm>
          <a:prstGeom prst="roundRect">
            <a:avLst>
              <a:gd name="adj" fmla="val 278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estheticalpha.com/wp-content/uploads/2014/05/poor-obese-ki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68288">
            <a:off x="5873206" y="833103"/>
            <a:ext cx="2743200" cy="1816298"/>
          </a:xfrm>
          <a:prstGeom prst="roundRect">
            <a:avLst>
              <a:gd name="adj" fmla="val 1565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6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ISP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Unimplemented methods (also in LSP)</a:t>
            </a:r>
          </a:p>
          <a:p>
            <a:pPr lvl="1"/>
            <a:r>
              <a:rPr lang="en-US" dirty="0" smtClean="0"/>
              <a:t>Use of only small portion of a class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When to fix?</a:t>
            </a:r>
          </a:p>
          <a:p>
            <a:pPr lvl="1"/>
            <a:r>
              <a:rPr lang="en-US" dirty="0" smtClean="0"/>
              <a:t>Once there is pain! Do not fix, if is not broken!</a:t>
            </a:r>
          </a:p>
          <a:p>
            <a:pPr lvl="1"/>
            <a:r>
              <a:rPr lang="en-US" dirty="0" smtClean="0"/>
              <a:t>If the "fat" interface is yours, separate it to smaller ones</a:t>
            </a:r>
          </a:p>
          <a:p>
            <a:pPr lvl="1"/>
            <a:r>
              <a:rPr lang="en-US" dirty="0" smtClean="0"/>
              <a:t>If the "fat" interface is not yours, use "Adapter" pattern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10600" cy="53340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Small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Cohesive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Focused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Let the client define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Package interfaces with their implementation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3074" name="Picture 2" descr="Interfac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066800"/>
            <a:ext cx="4023360" cy="25146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0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Interface Segregation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08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371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pic>
        <p:nvPicPr>
          <p:cNvPr id="1026" name="Picture 2" descr="http://ircmaxell.github.io/DontBeStupid-Presentation/assets/images/dependency_inversion_princi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487283"/>
            <a:ext cx="4902200" cy="3676650"/>
          </a:xfrm>
          <a:prstGeom prst="roundRect">
            <a:avLst>
              <a:gd name="adj" fmla="val 410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3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1524000"/>
            <a:ext cx="7924800" cy="685800"/>
          </a:xfrm>
        </p:spPr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pic>
        <p:nvPicPr>
          <p:cNvPr id="1026" name="Picture 2" descr="http://elegantcode.com/wp-content/uploads/2008/12/sr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514600"/>
            <a:ext cx="4343400" cy="347472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3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57200" y="1505662"/>
            <a:ext cx="4425351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"High-level </a:t>
            </a:r>
            <a:r>
              <a:rPr lang="en-US" sz="2400" b="1" i="1" dirty="0"/>
              <a:t>modules should not depend on low-level modules. Both should depend on abstractions</a:t>
            </a:r>
            <a:r>
              <a:rPr lang="en-US" sz="2400" b="1" i="1" dirty="0" smtClean="0"/>
              <a:t>."</a:t>
            </a:r>
          </a:p>
          <a:p>
            <a:endParaRPr lang="en-US" sz="2400" b="1" i="1" dirty="0"/>
          </a:p>
          <a:p>
            <a:r>
              <a:rPr lang="en-US" sz="2400" b="1" i="1" dirty="0" smtClean="0"/>
              <a:t>"Abstractions </a:t>
            </a:r>
            <a:r>
              <a:rPr lang="en-US" sz="2400" b="1" i="1" dirty="0"/>
              <a:t>should not depend on details. Details should depend on abstractions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Agile Principles, Patterns, and Practices in C#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3657600"/>
            <a:ext cx="3505200" cy="2379018"/>
          </a:xfrm>
          <a:prstGeom prst="roundRect">
            <a:avLst>
              <a:gd name="adj" fmla="val 639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914400"/>
            <a:ext cx="3505200" cy="248408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0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2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Dependency is:</a:t>
            </a:r>
            <a:endParaRPr lang="en-US" b="0" dirty="0"/>
          </a:p>
          <a:p>
            <a:pPr lvl="1"/>
            <a:r>
              <a:rPr lang="en-US" dirty="0"/>
              <a:t>Framework </a:t>
            </a:r>
            <a:endParaRPr lang="en-US" b="0" dirty="0"/>
          </a:p>
          <a:p>
            <a:pPr lvl="1"/>
            <a:r>
              <a:rPr lang="en-US" dirty="0" smtClean="0"/>
              <a:t>Third </a:t>
            </a:r>
            <a:r>
              <a:rPr lang="en-US" dirty="0"/>
              <a:t>Party Libraries </a:t>
            </a:r>
            <a:endParaRPr lang="en-US" b="0" dirty="0"/>
          </a:p>
          <a:p>
            <a:pPr lvl="1"/>
            <a:r>
              <a:rPr lang="en-US" dirty="0" smtClean="0"/>
              <a:t>Database </a:t>
            </a:r>
            <a:endParaRPr lang="en-US" b="0" dirty="0"/>
          </a:p>
          <a:p>
            <a:pPr lvl="1"/>
            <a:r>
              <a:rPr lang="en-US" dirty="0" smtClean="0"/>
              <a:t>File </a:t>
            </a:r>
            <a:r>
              <a:rPr lang="en-US" dirty="0"/>
              <a:t>System </a:t>
            </a:r>
            <a:endParaRPr lang="en-US" b="0" dirty="0"/>
          </a:p>
          <a:p>
            <a:pPr lvl="1"/>
            <a:r>
              <a:rPr lang="en-US" dirty="0" smtClean="0"/>
              <a:t>Email </a:t>
            </a:r>
            <a:endParaRPr lang="en-US" b="0" dirty="0"/>
          </a:p>
          <a:p>
            <a:pPr lvl="1"/>
            <a:r>
              <a:rPr lang="en-US" dirty="0" smtClean="0"/>
              <a:t>Web </a:t>
            </a:r>
            <a:r>
              <a:rPr lang="en-US" dirty="0"/>
              <a:t>Services </a:t>
            </a:r>
            <a:endParaRPr lang="en-US" b="0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System </a:t>
            </a:r>
            <a:r>
              <a:rPr lang="en-US" dirty="0"/>
              <a:t>Resources (Clock) </a:t>
            </a:r>
            <a:endParaRPr lang="en-US" b="0" dirty="0" smtClean="0"/>
          </a:p>
          <a:p>
            <a:pPr lvl="1"/>
            <a:r>
              <a:rPr lang="en-US" dirty="0" smtClean="0"/>
              <a:t>Configuration </a:t>
            </a:r>
            <a:endParaRPr lang="en-US" b="0" dirty="0"/>
          </a:p>
          <a:p>
            <a:pPr lvl="1"/>
            <a:r>
              <a:rPr lang="en-US" dirty="0" smtClean="0"/>
              <a:t>The </a:t>
            </a:r>
            <a:r>
              <a:rPr lang="en-US" dirty="0"/>
              <a:t>new Keyword </a:t>
            </a:r>
            <a:endParaRPr lang="en-US" b="0" dirty="0"/>
          </a:p>
          <a:p>
            <a:pPr lvl="1"/>
            <a:r>
              <a:rPr lang="en-US" dirty="0" smtClean="0"/>
              <a:t>Static </a:t>
            </a:r>
            <a:r>
              <a:rPr lang="en-US" dirty="0"/>
              <a:t>methods </a:t>
            </a:r>
            <a:endParaRPr lang="en-US" b="0" dirty="0"/>
          </a:p>
          <a:p>
            <a:pPr lvl="1"/>
            <a:r>
              <a:rPr lang="en-US" dirty="0" err="1" smtClean="0"/>
              <a:t>Thread.Sleep</a:t>
            </a:r>
            <a:r>
              <a:rPr lang="en-US" dirty="0" smtClean="0"/>
              <a:t> </a:t>
            </a:r>
            <a:endParaRPr lang="en-US" b="0" dirty="0"/>
          </a:p>
          <a:p>
            <a:pPr lvl="1"/>
            <a:r>
              <a:rPr lang="en-US" dirty="0" smtClean="0"/>
              <a:t>Random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9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Traditional Programming</a:t>
            </a:r>
          </a:p>
          <a:p>
            <a:pPr lvl="1"/>
            <a:r>
              <a:rPr lang="en-US" dirty="0" smtClean="0"/>
              <a:t>High level modules use lower lever modules</a:t>
            </a:r>
          </a:p>
          <a:p>
            <a:pPr lvl="1"/>
            <a:r>
              <a:rPr lang="en-US" dirty="0" smtClean="0"/>
              <a:t>UI depends on Business Layer</a:t>
            </a:r>
          </a:p>
          <a:p>
            <a:pPr lvl="1"/>
            <a:r>
              <a:rPr lang="en-US" dirty="0" smtClean="0"/>
              <a:t>Business layer depends on</a:t>
            </a:r>
          </a:p>
          <a:p>
            <a:pPr lvl="2"/>
            <a:r>
              <a:rPr lang="en-US" dirty="0" smtClean="0"/>
              <a:t>Infrastructure</a:t>
            </a:r>
          </a:p>
          <a:p>
            <a:pPr lvl="2"/>
            <a:r>
              <a:rPr lang="en-US" dirty="0" smtClean="0"/>
              <a:t>Database</a:t>
            </a:r>
          </a:p>
          <a:p>
            <a:pPr lvl="2"/>
            <a:r>
              <a:rPr lang="en-US" dirty="0" smtClean="0"/>
              <a:t>Utilities</a:t>
            </a:r>
          </a:p>
          <a:p>
            <a:pPr lvl="1"/>
            <a:r>
              <a:rPr lang="en-US" dirty="0" smtClean="0"/>
              <a:t>Static methods (Façade for example)</a:t>
            </a:r>
          </a:p>
          <a:p>
            <a:pPr lvl="1"/>
            <a:r>
              <a:rPr lang="en-US" dirty="0" smtClean="0"/>
              <a:t>Classes instantiated everywhere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074" name="Picture 2" descr="http://interactiveasp.net/cfs-filesystemfile.ashx/__key/CommunityServer.Blogs.Components.WeblogFiles/natesstuff/imag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43200"/>
            <a:ext cx="2438400" cy="2010032"/>
          </a:xfrm>
          <a:prstGeom prst="roundRect">
            <a:avLst>
              <a:gd name="adj" fmla="val 937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99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How it should be</a:t>
            </a:r>
          </a:p>
          <a:p>
            <a:pPr lvl="1"/>
            <a:r>
              <a:rPr lang="en-US" dirty="0" smtClean="0"/>
              <a:t>Classes should declare what they need</a:t>
            </a:r>
          </a:p>
          <a:p>
            <a:pPr lvl="1"/>
            <a:r>
              <a:rPr lang="en-US" dirty="0" smtClean="0"/>
              <a:t>Constructors should require dependencies</a:t>
            </a:r>
          </a:p>
          <a:p>
            <a:pPr lvl="1"/>
            <a:r>
              <a:rPr lang="en-US" dirty="0" smtClean="0"/>
              <a:t>Hidden dependencies should be shown</a:t>
            </a:r>
          </a:p>
          <a:p>
            <a:pPr lvl="1"/>
            <a:r>
              <a:rPr lang="en-US" dirty="0" smtClean="0"/>
              <a:t>Dependencies should be abstractions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do it</a:t>
            </a:r>
          </a:p>
          <a:p>
            <a:pPr lvl="1"/>
            <a:r>
              <a:rPr lang="en-US" dirty="0" smtClean="0"/>
              <a:t>Dependency Injection</a:t>
            </a:r>
          </a:p>
          <a:p>
            <a:pPr lvl="1"/>
            <a:r>
              <a:rPr lang="en-US" dirty="0" smtClean="0"/>
              <a:t>The Hollywood principle </a:t>
            </a:r>
            <a:br>
              <a:rPr lang="en-US" dirty="0" smtClean="0"/>
            </a:br>
            <a:r>
              <a:rPr lang="en-US" dirty="0" smtClean="0"/>
              <a:t>"Don't call us, we'll call you!"</a:t>
            </a:r>
            <a:endParaRPr lang="en-US" dirty="0"/>
          </a:p>
        </p:txBody>
      </p:sp>
      <p:pic>
        <p:nvPicPr>
          <p:cNvPr id="4098" name="Picture 2" descr="http://www.saturdayeveningpost.com/wp-content/uploads/satevepost/photo_2011_02_23_ouchless_injectio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14800"/>
            <a:ext cx="2057400" cy="20574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4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Constructor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constructors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Classes self document requirements</a:t>
            </a:r>
          </a:p>
          <a:p>
            <a:pPr lvl="2"/>
            <a:r>
              <a:rPr lang="en-US" dirty="0" smtClean="0"/>
              <a:t>Works well without container</a:t>
            </a:r>
          </a:p>
          <a:p>
            <a:pPr lvl="2"/>
            <a:r>
              <a:rPr lang="en-US" dirty="0" smtClean="0"/>
              <a:t>Always valid state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Some methods may not need everything</a:t>
            </a:r>
            <a:endParaRPr lang="en-US" dirty="0"/>
          </a:p>
        </p:txBody>
      </p:sp>
      <p:pic>
        <p:nvPicPr>
          <p:cNvPr id="5122" name="Picture 2" descr="http://i.istockimg.com/file_thumbview_approve/14361575/3/stock-photo-14361575-constructor-woman-with-saw-isolated-on-wh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86200"/>
            <a:ext cx="2343150" cy="1553878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20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Property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setters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Can be changed anytime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Possible invalid state</a:t>
            </a:r>
          </a:p>
          <a:p>
            <a:pPr lvl="2"/>
            <a:r>
              <a:rPr lang="en-US" dirty="0" smtClean="0"/>
              <a:t>Less intuitive</a:t>
            </a:r>
            <a:endParaRPr lang="en-US" dirty="0"/>
          </a:p>
        </p:txBody>
      </p:sp>
      <p:pic>
        <p:nvPicPr>
          <p:cNvPr id="6146" name="Picture 2" descr="http://www.steelerose.co.uk/images/property-protection-tru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962400"/>
            <a:ext cx="3394956" cy="211111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09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Parameter injection</a:t>
            </a:r>
          </a:p>
          <a:p>
            <a:pPr lvl="1"/>
            <a:r>
              <a:rPr lang="en-US" dirty="0" smtClean="0"/>
              <a:t>Dependencies – through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method parameter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Pros</a:t>
            </a:r>
          </a:p>
          <a:p>
            <a:pPr lvl="2"/>
            <a:r>
              <a:rPr lang="en-US" dirty="0" smtClean="0"/>
              <a:t>No change in rest of the class</a:t>
            </a:r>
          </a:p>
          <a:p>
            <a:pPr lvl="2"/>
            <a:r>
              <a:rPr lang="en-US" dirty="0" smtClean="0"/>
              <a:t>Very flexible</a:t>
            </a: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Cons</a:t>
            </a:r>
          </a:p>
          <a:p>
            <a:pPr lvl="2"/>
            <a:r>
              <a:rPr lang="en-US" dirty="0" smtClean="0"/>
              <a:t>Many parameters</a:t>
            </a:r>
          </a:p>
          <a:p>
            <a:pPr lvl="2"/>
            <a:r>
              <a:rPr lang="en-US" dirty="0" smtClean="0"/>
              <a:t>Breaks method signature</a:t>
            </a:r>
            <a:endParaRPr lang="en-US" dirty="0"/>
          </a:p>
        </p:txBody>
      </p:sp>
      <p:pic>
        <p:nvPicPr>
          <p:cNvPr id="7170" name="Picture 2" descr="http://s.hswstatic.com/gif/scientific-method-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3886200"/>
            <a:ext cx="2743200" cy="198196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8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2578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Using of the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new</a:t>
            </a:r>
            <a:r>
              <a:rPr lang="en-US" dirty="0" smtClean="0"/>
              <a:t> keyword</a:t>
            </a:r>
          </a:p>
          <a:p>
            <a:pPr lvl="1"/>
            <a:r>
              <a:rPr lang="en-US" dirty="0" smtClean="0"/>
              <a:t>Using static methods/properties</a:t>
            </a:r>
          </a:p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to fix?</a:t>
            </a:r>
          </a:p>
          <a:p>
            <a:pPr lvl="1"/>
            <a:r>
              <a:rPr lang="en-US" dirty="0" smtClean="0"/>
              <a:t>Default constructor</a:t>
            </a:r>
          </a:p>
          <a:p>
            <a:pPr lvl="1"/>
            <a:r>
              <a:rPr lang="en-US" dirty="0" smtClean="0"/>
              <a:t>Main method/starting point</a:t>
            </a:r>
          </a:p>
          <a:p>
            <a:pPr lvl="1"/>
            <a:r>
              <a:rPr lang="en-US" dirty="0" smtClean="0"/>
              <a:t>Inversion of Control container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8194" name="Picture 2" descr="http://i.huffpost.com/gen/1645740/thumbs/o-INJECTION-faceboo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657850" y="2495550"/>
            <a:ext cx="3886200" cy="19431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15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r>
              <a:rPr lang="en-US" dirty="0" smtClean="0"/>
              <a:t>DIP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058174"/>
            <a:ext cx="8686800" cy="5791200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IoC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containers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Responsible for object instantiation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Initiated at application start-up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Interfaces are registered into the container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Dependencies on interfaces are resolved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Examples – </a:t>
            </a:r>
            <a:r>
              <a:rPr lang="en-US" dirty="0" err="1" smtClean="0">
                <a:hlinkClick r:id="rId2"/>
              </a:rPr>
              <a:t>StructureMap</a:t>
            </a:r>
            <a:r>
              <a:rPr lang="en-US" dirty="0" smtClean="0"/>
              <a:t>, </a:t>
            </a:r>
            <a:r>
              <a:rPr lang="en-US" dirty="0" err="1" smtClean="0">
                <a:hlinkClick r:id="rId3"/>
              </a:rPr>
              <a:t>Ninject</a:t>
            </a:r>
            <a:r>
              <a:rPr lang="en-US" dirty="0" smtClean="0"/>
              <a:t> and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7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Dependency Inversion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SRP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9667" y="1447800"/>
            <a:ext cx="8001000" cy="158504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 </a:t>
            </a:r>
            <a:r>
              <a:rPr lang="en-US" sz="2400" b="1" i="1" dirty="0"/>
              <a:t>Single Responsibility Principle states that every object should have a single responsibility, and that responsibility should be entirely encapsulated by the class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Wikipedia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  <p:pic>
        <p:nvPicPr>
          <p:cNvPr id="2050" name="Picture 2" descr="http://images.cheezburger.com/completestore/2011/8/14/2c2601bd-c0aa-4d5c-958a-64a369ed75a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3"/>
          <a:stretch/>
        </p:blipFill>
        <p:spPr bwMode="auto">
          <a:xfrm>
            <a:off x="5791197" y="3840580"/>
            <a:ext cx="2929467" cy="211442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719667" y="4191000"/>
            <a:ext cx="4690533" cy="12464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"There </a:t>
            </a:r>
            <a:r>
              <a:rPr lang="en-US" sz="2400" b="1" i="1" dirty="0"/>
              <a:t>should never be more than one reason for a class to change</a:t>
            </a:r>
            <a:r>
              <a:rPr lang="en-US" sz="2400" b="1" i="1" dirty="0" smtClean="0"/>
              <a:t>."</a:t>
            </a:r>
            <a:endParaRPr lang="en-US" sz="2400" dirty="0"/>
          </a:p>
          <a:p>
            <a:pPr algn="r"/>
            <a:r>
              <a:rPr lang="en-US" sz="2400" b="1" dirty="0"/>
              <a:t>Robert C. “Uncle Bob” Martin </a:t>
            </a:r>
            <a:endParaRPr lang="en-US" sz="2400" b="1" dirty="0"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28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5400" y="3048000"/>
            <a:ext cx="5181600" cy="685800"/>
          </a:xfrm>
        </p:spPr>
        <p:txBody>
          <a:bodyPr/>
          <a:lstStyle/>
          <a:p>
            <a:r>
              <a:rPr lang="en-US" dirty="0" smtClean="0"/>
              <a:t>Other Principles</a:t>
            </a:r>
            <a:endParaRPr lang="en-US" dirty="0"/>
          </a:p>
        </p:txBody>
      </p:sp>
      <p:pic>
        <p:nvPicPr>
          <p:cNvPr id="3074" name="Picture 2" descr="https://cdn.thewatershed.com/wp-content/uploads/2013/07/KEEP-CALM-AND-KEEP-TRYING-MMM-02-25-1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38"/>
          <a:stretch/>
        </p:blipFill>
        <p:spPr bwMode="auto">
          <a:xfrm>
            <a:off x="5029200" y="1371600"/>
            <a:ext cx="3730857" cy="43180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93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pic>
        <p:nvPicPr>
          <p:cNvPr id="1026" name="Picture 2" descr="http://matthewturland.com/slides/phpoop/img/dont-repeat-yoursel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820333"/>
            <a:ext cx="5715000" cy="4572000"/>
          </a:xfrm>
          <a:prstGeom prst="roundRect">
            <a:avLst>
              <a:gd name="adj" fmla="val 34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3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295399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"Every </a:t>
            </a:r>
            <a:r>
              <a:rPr lang="en-US" sz="2400" b="1" i="1" dirty="0"/>
              <a:t>piece of knowledge must have a single, unambiguous representation in the system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The Pragmatic Programmer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8956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"Repetition </a:t>
            </a:r>
            <a:r>
              <a:rPr lang="en-US" sz="2400" b="1" i="1" dirty="0"/>
              <a:t>in logic calls for abstraction. Repetition in process calls for </a:t>
            </a:r>
            <a:r>
              <a:rPr lang="en-US" sz="2400" b="1" i="1" dirty="0" smtClean="0"/>
              <a:t>automation."</a:t>
            </a:r>
          </a:p>
          <a:p>
            <a:pPr algn="r"/>
            <a:r>
              <a:rPr lang="en-US" sz="2400" b="1" dirty="0"/>
              <a:t>97 Things Every Programmer Should Know </a:t>
            </a:r>
            <a:endParaRPr lang="en-US" sz="2400" b="1" dirty="0" smtClean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1998" y="4363083"/>
            <a:ext cx="4800600" cy="2042011"/>
          </a:xfrm>
        </p:spPr>
        <p:txBody>
          <a:bodyPr numCol="1"/>
          <a:lstStyle/>
          <a:p>
            <a:r>
              <a:rPr lang="en-US" dirty="0"/>
              <a:t>Variations include: </a:t>
            </a:r>
            <a:endParaRPr lang="en-US" b="0" dirty="0"/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Once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and Only Once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Duplication 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Is Evil (DIE) </a:t>
            </a:r>
            <a:endParaRPr lang="en-US" b="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http://www.malmin.co.uk/blog/wp-content/uploads/2014/03/dry_la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949" y="4572102"/>
            <a:ext cx="2438400" cy="162397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38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DRY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686800" cy="5791200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Classic violations</a:t>
            </a:r>
          </a:p>
          <a:p>
            <a:pPr lvl="1"/>
            <a:r>
              <a:rPr lang="en-US" dirty="0" smtClean="0"/>
              <a:t>Magic </a:t>
            </a:r>
            <a:r>
              <a:rPr lang="en-US" dirty="0"/>
              <a:t>Strings/Values </a:t>
            </a:r>
            <a:endParaRPr lang="en-US" b="0" dirty="0"/>
          </a:p>
          <a:p>
            <a:pPr lvl="1"/>
            <a:r>
              <a:rPr lang="en-US" dirty="0"/>
              <a:t>Duplicate logic in multiple locations </a:t>
            </a:r>
            <a:endParaRPr lang="en-US" b="0" dirty="0"/>
          </a:p>
          <a:p>
            <a:pPr lvl="1"/>
            <a:r>
              <a:rPr lang="en-US" dirty="0"/>
              <a:t>Repeated if-then logic </a:t>
            </a:r>
            <a:endParaRPr lang="en-US" b="0" dirty="0"/>
          </a:p>
          <a:p>
            <a:pPr lvl="1"/>
            <a:r>
              <a:rPr lang="en-US" dirty="0"/>
              <a:t>Conditionals instead of polymorphism </a:t>
            </a:r>
            <a:endParaRPr lang="en-US" b="0" dirty="0"/>
          </a:p>
          <a:p>
            <a:pPr lvl="1"/>
            <a:r>
              <a:rPr lang="en-US" dirty="0"/>
              <a:t>Repeated Execution Patterns </a:t>
            </a:r>
            <a:endParaRPr lang="en-US" b="0" dirty="0"/>
          </a:p>
          <a:p>
            <a:pPr lvl="1"/>
            <a:r>
              <a:rPr lang="en-US" dirty="0"/>
              <a:t>Lots of duplicate, probably copy-pasted, code </a:t>
            </a:r>
            <a:endParaRPr lang="en-US" b="0" dirty="0"/>
          </a:p>
          <a:p>
            <a:pPr lvl="1"/>
            <a:r>
              <a:rPr lang="en-US" dirty="0"/>
              <a:t>Only manual tests </a:t>
            </a:r>
            <a:endParaRPr lang="en-US" b="0" dirty="0"/>
          </a:p>
          <a:p>
            <a:pPr lvl="1"/>
            <a:r>
              <a:rPr lang="en-US" dirty="0"/>
              <a:t>Static methods everywhere </a:t>
            </a:r>
            <a:endParaRPr lang="en-US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04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Don't Repeat Yourself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41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pic>
        <p:nvPicPr>
          <p:cNvPr id="4098" name="Picture 2" descr="C:\Users\kenov\Downloads\7021453805_c1afec4f9f_o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905000"/>
            <a:ext cx="4191000" cy="4191000"/>
          </a:xfrm>
          <a:prstGeom prst="roundRect">
            <a:avLst>
              <a:gd name="adj" fmla="val 305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97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 </a:t>
            </a:r>
            <a:r>
              <a:rPr lang="en-US" sz="2400" b="1" i="1" dirty="0"/>
              <a:t>programmer should not add functionality until deemed necessary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"Always </a:t>
            </a:r>
            <a:r>
              <a:rPr lang="en-US" sz="2400" b="1" i="1" dirty="0"/>
              <a:t>implement things when you actually need them, never when you just foresee that you need them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/>
              <a:t>Ron </a:t>
            </a:r>
            <a:r>
              <a:rPr lang="en-US" sz="2400" b="1" dirty="0" smtClean="0"/>
              <a:t>Jeffries, XP co-founder</a:t>
            </a:r>
          </a:p>
        </p:txBody>
      </p:sp>
      <p:pic>
        <p:nvPicPr>
          <p:cNvPr id="5122" name="Picture 2" descr="http://globusnews.net/wp-content/uploads/2011/04/ag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3" y="4153801"/>
            <a:ext cx="3352800" cy="2233398"/>
          </a:xfrm>
          <a:prstGeom prst="roundRect">
            <a:avLst>
              <a:gd name="adj" fmla="val 93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.imgur.com/JPsizD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" b="2885"/>
          <a:stretch/>
        </p:blipFill>
        <p:spPr bwMode="auto">
          <a:xfrm>
            <a:off x="753531" y="4191000"/>
            <a:ext cx="3048000" cy="2159001"/>
          </a:xfrm>
          <a:prstGeom prst="roundRect">
            <a:avLst>
              <a:gd name="adj" fmla="val 960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2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YAGNI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4800" y="1100667"/>
            <a:ext cx="8623791" cy="4995333"/>
          </a:xfrm>
        </p:spPr>
        <p:txBody>
          <a:bodyPr numCol="1"/>
          <a:lstStyle/>
          <a:p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Disadvantages</a:t>
            </a:r>
          </a:p>
          <a:p>
            <a:pPr lvl="1"/>
            <a:r>
              <a:rPr lang="en-US" dirty="0" smtClean="0"/>
              <a:t>Time for adding, testing, improving</a:t>
            </a:r>
            <a:endParaRPr lang="en-US" b="0" dirty="0"/>
          </a:p>
          <a:p>
            <a:pPr lvl="1"/>
            <a:r>
              <a:rPr lang="en-US" dirty="0" smtClean="0"/>
              <a:t>Debugging, documented, supported</a:t>
            </a:r>
            <a:endParaRPr lang="en-US" b="0" dirty="0"/>
          </a:p>
          <a:p>
            <a:pPr lvl="1"/>
            <a:r>
              <a:rPr lang="en-US" dirty="0" smtClean="0"/>
              <a:t>Difficult for requirements</a:t>
            </a:r>
            <a:endParaRPr lang="en-US" b="0" dirty="0"/>
          </a:p>
          <a:p>
            <a:pPr lvl="1"/>
            <a:r>
              <a:rPr lang="en-US" dirty="0" smtClean="0"/>
              <a:t>Larger and complicate software</a:t>
            </a:r>
            <a:endParaRPr lang="en-US" b="0" dirty="0"/>
          </a:p>
          <a:p>
            <a:pPr lvl="1"/>
            <a:r>
              <a:rPr lang="en-US" dirty="0" smtClean="0"/>
              <a:t>May lead to adding even more features</a:t>
            </a:r>
            <a:endParaRPr lang="en-US" b="0" dirty="0"/>
          </a:p>
          <a:p>
            <a:pPr lvl="1"/>
            <a:r>
              <a:rPr lang="en-US" dirty="0" smtClean="0"/>
              <a:t>May be not </a:t>
            </a:r>
            <a:r>
              <a:rPr lang="en-US" dirty="0" smtClean="0"/>
              <a:t>know</a:t>
            </a:r>
            <a:r>
              <a:rPr lang="en-US" dirty="0"/>
              <a:t>n</a:t>
            </a:r>
            <a:r>
              <a:rPr lang="en-US" dirty="0" smtClean="0"/>
              <a:t> </a:t>
            </a:r>
            <a:r>
              <a:rPr lang="en-US" dirty="0" smtClean="0"/>
              <a:t>to clients</a:t>
            </a:r>
            <a:endParaRPr lang="en-US" b="0" dirty="0"/>
          </a:p>
          <a:p>
            <a:endParaRPr lang="en-US" dirty="0"/>
          </a:p>
        </p:txBody>
      </p:sp>
      <p:pic>
        <p:nvPicPr>
          <p:cNvPr id="8194" name="Picture 2" descr="http://www.agilenutshell.com/assets/agilemyths/anti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/>
          <a:stretch/>
        </p:blipFill>
        <p:spPr bwMode="auto">
          <a:xfrm>
            <a:off x="6553200" y="2929466"/>
            <a:ext cx="2375391" cy="140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8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You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 err="1" smtClean="0"/>
              <a:t>Gonna</a:t>
            </a:r>
            <a:r>
              <a:rPr lang="en-US" dirty="0" smtClean="0"/>
              <a:t> Need It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1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Simple, Stupid</a:t>
            </a:r>
            <a:endParaRPr lang="en-US" dirty="0"/>
          </a:p>
        </p:txBody>
      </p:sp>
      <p:pic>
        <p:nvPicPr>
          <p:cNvPr id="7172" name="Picture 4" descr="Motiv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943600" cy="4754880"/>
          </a:xfrm>
          <a:prstGeom prst="roundRect">
            <a:avLst>
              <a:gd name="adj" fmla="val 467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2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Cohesion</a:t>
            </a:r>
          </a:p>
          <a:p>
            <a:pPr lvl="1"/>
            <a:r>
              <a:rPr lang="en-US" dirty="0" smtClean="0"/>
              <a:t>Relation of responsibilities</a:t>
            </a:r>
          </a:p>
          <a:p>
            <a:pPr lvl="1"/>
            <a:r>
              <a:rPr lang="en-US" dirty="0" smtClean="0"/>
              <a:t>Focused on one task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Coupling</a:t>
            </a:r>
          </a:p>
          <a:p>
            <a:pPr lvl="1"/>
            <a:r>
              <a:rPr lang="en-US" dirty="0" smtClean="0"/>
              <a:t>Dependency on other modules</a:t>
            </a:r>
          </a:p>
          <a:p>
            <a:pPr lvl="1"/>
            <a:r>
              <a:rPr lang="en-US" dirty="0" smtClean="0"/>
              <a:t>Relationship between modules</a:t>
            </a:r>
          </a:p>
          <a:p>
            <a:r>
              <a:rPr lang="en-US" dirty="0" smtClean="0"/>
              <a:t>Ideal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low coupling </a:t>
            </a:r>
            <a:r>
              <a:rPr lang="en-US" dirty="0" smtClean="0"/>
              <a:t>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strong cohesion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098" name="Picture 2" descr="http://hugelolcdn.com/i700/12767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067">
            <a:off x="5998748" y="1042182"/>
            <a:ext cx="2548716" cy="254317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55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1600"/>
            <a:ext cx="7086600" cy="838200"/>
          </a:xfrm>
        </p:spPr>
        <p:txBody>
          <a:bodyPr/>
          <a:lstStyle/>
          <a:p>
            <a:r>
              <a:rPr lang="en-US" dirty="0" smtClean="0"/>
              <a:t>KISS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1143000"/>
            <a:ext cx="7625751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"Most </a:t>
            </a:r>
            <a:r>
              <a:rPr lang="en-US" sz="2400" b="1" i="1" dirty="0"/>
              <a:t>systems work best if they are kept </a:t>
            </a:r>
            <a:r>
              <a:rPr lang="en-US" sz="2400" b="1" i="1" dirty="0" smtClean="0"/>
              <a:t>simple."</a:t>
            </a:r>
          </a:p>
          <a:p>
            <a:pPr algn="r"/>
            <a:r>
              <a:rPr lang="en-US" sz="2400" b="1" dirty="0"/>
              <a:t>U.S. Navy </a:t>
            </a:r>
            <a:endParaRPr lang="en-US" sz="2400" b="1" dirty="0" smtClean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1998" y="2667000"/>
            <a:ext cx="7625751" cy="121571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"Simplicity </a:t>
            </a:r>
            <a:r>
              <a:rPr lang="en-US" sz="2400" b="1" i="1" dirty="0"/>
              <a:t>should be a key goal in design and unnecessary complexity should be avoided</a:t>
            </a:r>
            <a:r>
              <a:rPr lang="en-US" sz="2400" b="1" i="1" dirty="0" smtClean="0"/>
              <a:t>."</a:t>
            </a:r>
          </a:p>
          <a:p>
            <a:pPr algn="r"/>
            <a:r>
              <a:rPr lang="en-US" sz="2400" b="1" dirty="0" smtClean="0"/>
              <a:t>Wikipedia</a:t>
            </a:r>
          </a:p>
        </p:txBody>
      </p:sp>
      <p:pic>
        <p:nvPicPr>
          <p:cNvPr id="6146" name="Picture 2" descr="http://betterarchitecture.files.wordpress.com/2013/02/rubenv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343400"/>
            <a:ext cx="3581400" cy="2105864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nfold.com/public_ftp/Kis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304" y="4343400"/>
            <a:ext cx="2596445" cy="219075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2514600"/>
            <a:ext cx="7924800" cy="685800"/>
          </a:xfrm>
        </p:spPr>
        <p:txBody>
          <a:bodyPr/>
          <a:lstStyle/>
          <a:p>
            <a:r>
              <a:rPr lang="en-US" dirty="0" smtClean="0"/>
              <a:t>Keep It Simple Stupid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4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524000"/>
            <a:ext cx="8204200" cy="685800"/>
          </a:xfrm>
        </p:spPr>
        <p:txBody>
          <a:bodyPr/>
          <a:lstStyle/>
          <a:p>
            <a:r>
              <a:rPr lang="en-US" dirty="0" smtClean="0"/>
              <a:t>Even More Principles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2590800"/>
            <a:ext cx="3448050" cy="3677256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941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Golden Hammer</a:t>
            </a:r>
            <a:endParaRPr lang="en-US" dirty="0"/>
          </a:p>
        </p:txBody>
      </p:sp>
      <p:pic>
        <p:nvPicPr>
          <p:cNvPr id="10242" name="Picture 2" descr="C:\Users\kenov\Downloads\6875349188_773dfac5f4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3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5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Feature Creep</a:t>
            </a:r>
            <a:endParaRPr lang="en-US" dirty="0"/>
          </a:p>
        </p:txBody>
      </p:sp>
      <p:pic>
        <p:nvPicPr>
          <p:cNvPr id="11266" name="Picture 2" descr="C:\Users\kenov\Downloads\6875349260_fc4def1a0a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050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67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Duck Tape Coder</a:t>
            </a:r>
            <a:endParaRPr lang="en-US" dirty="0"/>
          </a:p>
        </p:txBody>
      </p:sp>
      <p:pic>
        <p:nvPicPr>
          <p:cNvPr id="13314" name="Picture 2" descr="C:\Users\kenov\Downloads\7021453477_6722f03ae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1981200"/>
            <a:ext cx="4419600" cy="4419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7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14400"/>
            <a:ext cx="8204200" cy="762000"/>
          </a:xfrm>
        </p:spPr>
        <p:txBody>
          <a:bodyPr/>
          <a:lstStyle/>
          <a:p>
            <a:r>
              <a:rPr lang="en-US" dirty="0" smtClean="0"/>
              <a:t>Iceberg Class</a:t>
            </a:r>
            <a:endParaRPr lang="en-US" dirty="0"/>
          </a:p>
        </p:txBody>
      </p:sp>
      <p:pic>
        <p:nvPicPr>
          <p:cNvPr id="14338" name="Picture 2" descr="http://deviq.com/Media/Default/Article/iceberg-class/IcebergCla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025" y="1981200"/>
            <a:ext cx="4502150" cy="450215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86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Spaghetti Code</a:t>
            </a:r>
            <a:endParaRPr lang="en-US" dirty="0"/>
          </a:p>
        </p:txBody>
      </p:sp>
      <p:pic>
        <p:nvPicPr>
          <p:cNvPr id="15362" name="Picture 2" descr="http://deviq.com/Media/Default/Article/spaghetti-code/SpaghettiCo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981200"/>
            <a:ext cx="4533900" cy="45339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68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762000"/>
            <a:ext cx="8204200" cy="685800"/>
          </a:xfrm>
        </p:spPr>
        <p:txBody>
          <a:bodyPr/>
          <a:lstStyle/>
          <a:p>
            <a:r>
              <a:rPr lang="en-US" dirty="0" smtClean="0"/>
              <a:t>Calendar Coder</a:t>
            </a:r>
            <a:endParaRPr lang="en-US" dirty="0"/>
          </a:p>
        </p:txBody>
      </p:sp>
      <p:pic>
        <p:nvPicPr>
          <p:cNvPr id="16386" name="Picture 2" descr="Calendar Co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676400"/>
            <a:ext cx="4800600" cy="48006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17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Reinventing The Wheel</a:t>
            </a:r>
            <a:endParaRPr lang="en-US" dirty="0"/>
          </a:p>
        </p:txBody>
      </p:sp>
      <p:pic>
        <p:nvPicPr>
          <p:cNvPr id="17410" name="Picture 2" descr="C:\Users\kenov\Downloads\6875349630_7b9fe8f261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05000"/>
            <a:ext cx="4686300" cy="46863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37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Responsibilities</a:t>
            </a:r>
          </a:p>
          <a:p>
            <a:pPr lvl="1"/>
            <a:r>
              <a:rPr lang="en-US" dirty="0" smtClean="0"/>
              <a:t>"A reason to change"</a:t>
            </a:r>
          </a:p>
          <a:p>
            <a:pPr lvl="1"/>
            <a:r>
              <a:rPr lang="en-US" dirty="0" smtClean="0"/>
              <a:t>Mapped to project requirements</a:t>
            </a:r>
          </a:p>
          <a:p>
            <a:pPr lvl="1"/>
            <a:r>
              <a:rPr lang="en-US" dirty="0" smtClean="0"/>
              <a:t>More requirements – more possible changes</a:t>
            </a:r>
          </a:p>
          <a:p>
            <a:pPr lvl="1"/>
            <a:r>
              <a:rPr lang="en-US" dirty="0" smtClean="0"/>
              <a:t>More responsibilities – more changes in code</a:t>
            </a:r>
          </a:p>
          <a:p>
            <a:pPr lvl="1"/>
            <a:r>
              <a:rPr lang="en-US" dirty="0" smtClean="0"/>
              <a:t>Multiple responsibilities in one class – coupling</a:t>
            </a:r>
          </a:p>
          <a:p>
            <a:pPr lvl="1"/>
            <a:r>
              <a:rPr lang="en-US" dirty="0" smtClean="0"/>
              <a:t>More coupling – more errors on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122" name="Picture 2" descr="http://rack.2.mshcdn.com/media/ZgkyMDEyLzEyLzA0L2RkL3doeXNvY2lhbG1lLmNUQS5qcGcKcAl0aHVtYgk5NTB4NTM0IwplCWpwZw/df4b3ad9/8da/why-social-media-is-vital-to-corporate-social-responsibility-6f06cc0c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0560">
            <a:off x="6197600" y="1127967"/>
            <a:ext cx="2590800" cy="145630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35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Copy Paste Programming</a:t>
            </a:r>
            <a:endParaRPr lang="en-US" dirty="0"/>
          </a:p>
        </p:txBody>
      </p:sp>
      <p:pic>
        <p:nvPicPr>
          <p:cNvPr id="18434" name="Picture 2" descr="C:\Users\kenov\Downloads\6875349654_647eb6d17f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905000"/>
            <a:ext cx="4572000" cy="4572000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2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08000" y="990600"/>
            <a:ext cx="8204200" cy="685800"/>
          </a:xfrm>
        </p:spPr>
        <p:txBody>
          <a:bodyPr/>
          <a:lstStyle/>
          <a:p>
            <a:r>
              <a:rPr lang="en-US" dirty="0" smtClean="0"/>
              <a:t>Boy Scout Rule</a:t>
            </a:r>
            <a:endParaRPr lang="en-US" dirty="0"/>
          </a:p>
        </p:txBody>
      </p:sp>
      <p:pic>
        <p:nvPicPr>
          <p:cNvPr id="19458" name="Picture 2" descr="C:\Users\kenov\Downloads\7021453887_8659c3b6a5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416" y="1905000"/>
            <a:ext cx="4669367" cy="4669367"/>
          </a:xfrm>
          <a:prstGeom prst="roundRect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/>
              <a:t>SOLID </a:t>
            </a:r>
            <a:r>
              <a:rPr lang="en-US" dirty="0" smtClean="0"/>
              <a:t>And Other Principles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75267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violations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 smtClean="0"/>
              <a:t>Objects that can print/draw themselves</a:t>
            </a:r>
          </a:p>
          <a:p>
            <a:pPr lvl="1"/>
            <a:r>
              <a:rPr lang="en-US" dirty="0" smtClean="0"/>
              <a:t>Objects that can save/restore themselves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Classic solution</a:t>
            </a:r>
          </a:p>
          <a:p>
            <a:pPr lvl="1"/>
            <a:r>
              <a:rPr lang="en-US" dirty="0" smtClean="0"/>
              <a:t>Separate printer</a:t>
            </a:r>
          </a:p>
          <a:p>
            <a:pPr lvl="1"/>
            <a:r>
              <a:rPr lang="en-US" dirty="0" smtClean="0"/>
              <a:t>Separate saver (or memento)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2050" name="Picture 2" descr="http://www.all-about-beethoven.com/images/beethoven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657600"/>
            <a:ext cx="1738190" cy="23622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2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86800" cy="57912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Solution</a:t>
            </a:r>
          </a:p>
          <a:p>
            <a:pPr lvl="1"/>
            <a:r>
              <a:rPr lang="en-US" dirty="0" smtClean="0"/>
              <a:t>Multiple small interfaces (ISP)</a:t>
            </a:r>
          </a:p>
          <a:p>
            <a:pPr lvl="1"/>
            <a:r>
              <a:rPr lang="en-US" dirty="0" smtClean="0"/>
              <a:t>Many small classes</a:t>
            </a:r>
          </a:p>
          <a:p>
            <a:pPr lvl="1"/>
            <a:r>
              <a:rPr lang="en-US" dirty="0" smtClean="0"/>
              <a:t>Distinct responsibilities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Result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/>
              <a:t>Flexible </a:t>
            </a:r>
            <a:r>
              <a:rPr lang="en-US" dirty="0" smtClean="0"/>
              <a:t>design</a:t>
            </a:r>
          </a:p>
          <a:p>
            <a:pPr lvl="1"/>
            <a:r>
              <a:rPr lang="en-US" dirty="0" smtClean="0"/>
              <a:t>Lower coupling</a:t>
            </a:r>
          </a:p>
          <a:p>
            <a:pPr lvl="1"/>
            <a:r>
              <a:rPr lang="en-US" dirty="0" smtClean="0"/>
              <a:t>Higher cohesion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146" name="Picture 2" descr="http://cdn.teckler.com/images/ahanasingh/709c27d321f806765e8fd7b1ac58af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895600"/>
            <a:ext cx="2552700" cy="25527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26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Single Responsibility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1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5950</TotalTime>
  <Words>1323</Words>
  <Application>Microsoft Office PowerPoint</Application>
  <PresentationFormat>On-screen Show (4:3)</PresentationFormat>
  <Paragraphs>352</Paragraphs>
  <Slides>63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Calibri</vt:lpstr>
      <vt:lpstr>Cambria</vt:lpstr>
      <vt:lpstr>Consolas</vt:lpstr>
      <vt:lpstr>Corbel</vt:lpstr>
      <vt:lpstr>Wingdings 2</vt:lpstr>
      <vt:lpstr>Telerik Academy theme</vt:lpstr>
      <vt:lpstr>SOLID and Other Principles</vt:lpstr>
      <vt:lpstr>Table of Contents</vt:lpstr>
      <vt:lpstr>Single Responsibility</vt:lpstr>
      <vt:lpstr>SRP</vt:lpstr>
      <vt:lpstr>SRP</vt:lpstr>
      <vt:lpstr>SRP</vt:lpstr>
      <vt:lpstr>SRP</vt:lpstr>
      <vt:lpstr>SRP</vt:lpstr>
      <vt:lpstr>Single Responsibility</vt:lpstr>
      <vt:lpstr>Open/Closed Principle</vt:lpstr>
      <vt:lpstr>OCP</vt:lpstr>
      <vt:lpstr>OCP</vt:lpstr>
      <vt:lpstr>OCP</vt:lpstr>
      <vt:lpstr>OCP</vt:lpstr>
      <vt:lpstr>OCP</vt:lpstr>
      <vt:lpstr>Open / Closed</vt:lpstr>
      <vt:lpstr>Liskov Substitution</vt:lpstr>
      <vt:lpstr>LSP</vt:lpstr>
      <vt:lpstr>LSP</vt:lpstr>
      <vt:lpstr>LSP</vt:lpstr>
      <vt:lpstr>LSP</vt:lpstr>
      <vt:lpstr>Liskov Substitution</vt:lpstr>
      <vt:lpstr>Interface Segregation</vt:lpstr>
      <vt:lpstr>ISP</vt:lpstr>
      <vt:lpstr>ISP</vt:lpstr>
      <vt:lpstr>ISP</vt:lpstr>
      <vt:lpstr>ISP</vt:lpstr>
      <vt:lpstr>Interface Segregation</vt:lpstr>
      <vt:lpstr>Dependency Inversion</vt:lpstr>
      <vt:lpstr>DIP</vt:lpstr>
      <vt:lpstr>DIP</vt:lpstr>
      <vt:lpstr>DIP</vt:lpstr>
      <vt:lpstr>DIP</vt:lpstr>
      <vt:lpstr>DIP</vt:lpstr>
      <vt:lpstr>DIP</vt:lpstr>
      <vt:lpstr>DIP</vt:lpstr>
      <vt:lpstr>DIP</vt:lpstr>
      <vt:lpstr>DIP</vt:lpstr>
      <vt:lpstr>Dependency Inversion</vt:lpstr>
      <vt:lpstr>Other Principles</vt:lpstr>
      <vt:lpstr>Don't Repeat Yourself</vt:lpstr>
      <vt:lpstr>DRY</vt:lpstr>
      <vt:lpstr>DRY</vt:lpstr>
      <vt:lpstr>Don't Repeat Yourself</vt:lpstr>
      <vt:lpstr>You Ain't Gonna Need It</vt:lpstr>
      <vt:lpstr>YAGNI</vt:lpstr>
      <vt:lpstr>YAGNI</vt:lpstr>
      <vt:lpstr>You Ain't Gonna Need It</vt:lpstr>
      <vt:lpstr>Keep It Simple, Stupid</vt:lpstr>
      <vt:lpstr>KISS</vt:lpstr>
      <vt:lpstr>Keep It Simple Stupid</vt:lpstr>
      <vt:lpstr>Even More Principles</vt:lpstr>
      <vt:lpstr>Golden Hammer</vt:lpstr>
      <vt:lpstr>Feature Creep</vt:lpstr>
      <vt:lpstr>Duck Tape Coder</vt:lpstr>
      <vt:lpstr>Iceberg Class</vt:lpstr>
      <vt:lpstr>Spaghetti Code</vt:lpstr>
      <vt:lpstr>Calendar Coder</vt:lpstr>
      <vt:lpstr>Reinventing The Wheel</vt:lpstr>
      <vt:lpstr>Copy Paste Programming</vt:lpstr>
      <vt:lpstr>Boy Scout Rule</vt:lpstr>
      <vt:lpstr>SOLID And Other Principles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Mihail Nikolov</cp:lastModifiedBy>
  <cp:revision>1612</cp:revision>
  <dcterms:created xsi:type="dcterms:W3CDTF">2007-12-08T16:03:35Z</dcterms:created>
  <dcterms:modified xsi:type="dcterms:W3CDTF">2015-09-24T19:37:51Z</dcterms:modified>
  <cp:category>quality code, software engineering</cp:category>
</cp:coreProperties>
</file>